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CDA3C-B008-4866-AC42-70888FA58226}" type="datetimeFigureOut">
              <a:rPr lang="ar-IQ" smtClean="0"/>
              <a:pPr/>
              <a:t>18/03/1435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932AB-8DFF-43DA-A2B0-C591E13F02DE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CDA3C-B008-4866-AC42-70888FA58226}" type="datetimeFigureOut">
              <a:rPr lang="ar-IQ" smtClean="0"/>
              <a:pPr/>
              <a:t>18/03/1435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932AB-8DFF-43DA-A2B0-C591E13F02DE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CDA3C-B008-4866-AC42-70888FA58226}" type="datetimeFigureOut">
              <a:rPr lang="ar-IQ" smtClean="0"/>
              <a:pPr/>
              <a:t>18/03/1435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932AB-8DFF-43DA-A2B0-C591E13F02DE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CDA3C-B008-4866-AC42-70888FA58226}" type="datetimeFigureOut">
              <a:rPr lang="ar-IQ" smtClean="0"/>
              <a:pPr/>
              <a:t>18/03/1435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932AB-8DFF-43DA-A2B0-C591E13F02DE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CDA3C-B008-4866-AC42-70888FA58226}" type="datetimeFigureOut">
              <a:rPr lang="ar-IQ" smtClean="0"/>
              <a:pPr/>
              <a:t>18/03/1435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932AB-8DFF-43DA-A2B0-C591E13F02DE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CDA3C-B008-4866-AC42-70888FA58226}" type="datetimeFigureOut">
              <a:rPr lang="ar-IQ" smtClean="0"/>
              <a:pPr/>
              <a:t>18/03/1435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932AB-8DFF-43DA-A2B0-C591E13F02DE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CDA3C-B008-4866-AC42-70888FA58226}" type="datetimeFigureOut">
              <a:rPr lang="ar-IQ" smtClean="0"/>
              <a:pPr/>
              <a:t>18/03/1435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932AB-8DFF-43DA-A2B0-C591E13F02DE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CDA3C-B008-4866-AC42-70888FA58226}" type="datetimeFigureOut">
              <a:rPr lang="ar-IQ" smtClean="0"/>
              <a:pPr/>
              <a:t>18/03/1435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932AB-8DFF-43DA-A2B0-C591E13F02DE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CDA3C-B008-4866-AC42-70888FA58226}" type="datetimeFigureOut">
              <a:rPr lang="ar-IQ" smtClean="0"/>
              <a:pPr/>
              <a:t>18/03/1435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932AB-8DFF-43DA-A2B0-C591E13F02DE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CDA3C-B008-4866-AC42-70888FA58226}" type="datetimeFigureOut">
              <a:rPr lang="ar-IQ" smtClean="0"/>
              <a:pPr/>
              <a:t>18/03/1435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932AB-8DFF-43DA-A2B0-C591E13F02DE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CDA3C-B008-4866-AC42-70888FA58226}" type="datetimeFigureOut">
              <a:rPr lang="ar-IQ" smtClean="0"/>
              <a:pPr/>
              <a:t>18/03/1435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932AB-8DFF-43DA-A2B0-C591E13F02DE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CDA3C-B008-4866-AC42-70888FA58226}" type="datetimeFigureOut">
              <a:rPr lang="ar-IQ" smtClean="0"/>
              <a:pPr/>
              <a:t>18/03/1435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932AB-8DFF-43DA-A2B0-C591E13F02DE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96136" y="273050"/>
            <a:ext cx="2952328" cy="1162050"/>
          </a:xfrm>
        </p:spPr>
        <p:txBody>
          <a:bodyPr anchor="ctr">
            <a:normAutofit/>
          </a:bodyPr>
          <a:lstStyle/>
          <a:p>
            <a:pPr algn="ctr" rtl="0"/>
            <a:r>
              <a:rPr lang="en-US" sz="3200" dirty="0" err="1" smtClean="0"/>
              <a:t>Nocardia</a:t>
            </a:r>
            <a:endParaRPr lang="ar-IQ" sz="3200" dirty="0"/>
          </a:p>
        </p:txBody>
      </p:sp>
      <p:pic>
        <p:nvPicPr>
          <p:cNvPr id="7" name="Content Placeholder 6" descr="nocardia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867400" y="2060848"/>
            <a:ext cx="2819400" cy="3758527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51520" y="332656"/>
            <a:ext cx="5184576" cy="6120680"/>
          </a:xfrm>
        </p:spPr>
        <p:txBody>
          <a:bodyPr>
            <a:normAutofit lnSpcReduction="10000"/>
          </a:bodyPr>
          <a:lstStyle/>
          <a:p>
            <a:pPr algn="just" rtl="0"/>
            <a:r>
              <a:rPr lang="en-US" sz="1800" dirty="0" smtClean="0"/>
              <a:t>	</a:t>
            </a:r>
            <a:r>
              <a:rPr lang="en-US" sz="2000" b="1" dirty="0" smtClean="0"/>
              <a:t>The members of </a:t>
            </a:r>
            <a:r>
              <a:rPr lang="en-US" sz="2000" b="1" dirty="0" err="1" smtClean="0"/>
              <a:t>Nocardia</a:t>
            </a:r>
            <a:r>
              <a:rPr lang="en-US" sz="2000" b="1" dirty="0" smtClean="0"/>
              <a:t> are prominent causes of disease in human &amp; animals. </a:t>
            </a:r>
            <a:r>
              <a:rPr lang="en-US" sz="2000" b="1" dirty="0" err="1" smtClean="0"/>
              <a:t>Nocardia</a:t>
            </a:r>
            <a:r>
              <a:rPr lang="en-US" sz="2000" b="1" dirty="0" smtClean="0"/>
              <a:t> are </a:t>
            </a:r>
            <a:r>
              <a:rPr lang="en-US" sz="2000" b="1" dirty="0" err="1" smtClean="0"/>
              <a:t>strickly</a:t>
            </a:r>
            <a:r>
              <a:rPr lang="en-US" sz="2000" b="1" dirty="0" smtClean="0"/>
              <a:t> aerobic, non-motile, </a:t>
            </a:r>
            <a:r>
              <a:rPr lang="en-US" sz="2000" b="1" dirty="0" err="1" smtClean="0"/>
              <a:t>pleomorphic</a:t>
            </a:r>
            <a:r>
              <a:rPr lang="en-US" sz="2000" b="1" dirty="0" smtClean="0"/>
              <a:t> G+ organisms. They do not form spores, &amp; may take the form of rods, </a:t>
            </a:r>
            <a:r>
              <a:rPr lang="en-US" sz="2000" b="1" dirty="0" err="1" smtClean="0"/>
              <a:t>cocci</a:t>
            </a:r>
            <a:r>
              <a:rPr lang="en-US" sz="2000" b="1" dirty="0" smtClean="0"/>
              <a:t>, or </a:t>
            </a:r>
            <a:r>
              <a:rPr lang="en-US" sz="2000" b="1" dirty="0" err="1" smtClean="0"/>
              <a:t>diphtheroids</a:t>
            </a:r>
            <a:r>
              <a:rPr lang="en-US" sz="2000" b="1" dirty="0" smtClean="0"/>
              <a:t>, although sometimes produce branching filaments &amp; aerial </a:t>
            </a:r>
            <a:r>
              <a:rPr lang="en-US" sz="2000" b="1" dirty="0" err="1" smtClean="0"/>
              <a:t>hyphae</a:t>
            </a:r>
            <a:r>
              <a:rPr lang="en-US" sz="2000" b="1" dirty="0" smtClean="0"/>
              <a:t>.  Nitrate reduction and </a:t>
            </a:r>
            <a:r>
              <a:rPr lang="en-US" sz="2000" b="1" dirty="0" err="1" smtClean="0"/>
              <a:t>catalase</a:t>
            </a:r>
            <a:r>
              <a:rPr lang="en-US" sz="2000" b="1" dirty="0" smtClean="0"/>
              <a:t> production are characteristic. Some are partially acid fast.</a:t>
            </a:r>
          </a:p>
          <a:p>
            <a:pPr algn="just" rtl="0"/>
            <a:r>
              <a:rPr lang="en-US" sz="2000" b="1" dirty="0"/>
              <a:t>	</a:t>
            </a:r>
            <a:r>
              <a:rPr lang="en-US" sz="2000" b="1" dirty="0" smtClean="0"/>
              <a:t>Like other aerobic </a:t>
            </a:r>
            <a:r>
              <a:rPr lang="en-US" sz="2000" b="1" dirty="0" err="1" smtClean="0"/>
              <a:t>actinomycetes</a:t>
            </a:r>
            <a:r>
              <a:rPr lang="en-US" sz="2000" b="1" dirty="0" smtClean="0"/>
              <a:t>,  </a:t>
            </a:r>
            <a:r>
              <a:rPr lang="en-US" sz="2000" b="1" dirty="0" err="1" smtClean="0"/>
              <a:t>Nocardia</a:t>
            </a:r>
            <a:r>
              <a:rPr lang="en-US" sz="2000" b="1" dirty="0" smtClean="0"/>
              <a:t> are found commonly in soil, decaying vegetation, fresh &amp; salt water &amp; in animal </a:t>
            </a:r>
            <a:r>
              <a:rPr lang="en-US" sz="2000" b="1" dirty="0" err="1" smtClean="0"/>
              <a:t>faeces</a:t>
            </a:r>
            <a:r>
              <a:rPr lang="en-US" sz="2000" b="1" dirty="0" smtClean="0"/>
              <a:t>. </a:t>
            </a:r>
          </a:p>
          <a:p>
            <a:pPr algn="just" rtl="0"/>
            <a:r>
              <a:rPr lang="en-US" sz="2000" b="1" dirty="0"/>
              <a:t>	</a:t>
            </a:r>
            <a:r>
              <a:rPr lang="en-US" sz="2000" b="1" dirty="0" smtClean="0"/>
              <a:t>Approximately 12 species included in the genus of </a:t>
            </a:r>
            <a:r>
              <a:rPr lang="en-US" sz="2000" b="1" dirty="0" err="1" smtClean="0"/>
              <a:t>Nocardia</a:t>
            </a:r>
            <a:r>
              <a:rPr lang="en-US" sz="2000" b="1" dirty="0" smtClean="0"/>
              <a:t>. </a:t>
            </a:r>
            <a:r>
              <a:rPr lang="en-US" sz="2000" b="1" i="1" dirty="0" smtClean="0"/>
              <a:t>N. asteroids </a:t>
            </a:r>
            <a:r>
              <a:rPr lang="en-US" sz="2000" b="1" dirty="0" smtClean="0"/>
              <a:t>together with </a:t>
            </a:r>
            <a:r>
              <a:rPr lang="en-US" sz="2000" b="1" i="1" dirty="0" smtClean="0"/>
              <a:t>N. </a:t>
            </a:r>
            <a:r>
              <a:rPr lang="en-US" sz="2000" b="1" i="1" dirty="0" err="1" smtClean="0"/>
              <a:t>farcinica</a:t>
            </a:r>
            <a:r>
              <a:rPr lang="en-US" sz="2000" b="1" i="1" dirty="0" smtClean="0"/>
              <a:t> &amp; </a:t>
            </a:r>
            <a:r>
              <a:rPr lang="en-US" sz="2000" b="1" i="1" dirty="0" err="1" smtClean="0"/>
              <a:t>N.nova</a:t>
            </a:r>
            <a:r>
              <a:rPr lang="en-US" sz="2000" b="1" i="1" dirty="0" smtClean="0"/>
              <a:t> </a:t>
            </a:r>
            <a:r>
              <a:rPr lang="en-US" sz="2000" b="1" dirty="0" smtClean="0"/>
              <a:t>constitute the N. </a:t>
            </a:r>
            <a:r>
              <a:rPr lang="en-US" sz="2000" b="1" dirty="0" err="1" smtClean="0"/>
              <a:t>asteroides</a:t>
            </a:r>
            <a:r>
              <a:rPr lang="en-US" sz="2000" b="1" dirty="0" smtClean="0"/>
              <a:t> complex.  </a:t>
            </a:r>
            <a:r>
              <a:rPr lang="en-US" sz="2000" b="1" i="1" dirty="0" err="1" smtClean="0"/>
              <a:t>N.asteroides</a:t>
            </a:r>
            <a:r>
              <a:rPr lang="en-US" sz="2000" b="1" dirty="0" smtClean="0"/>
              <a:t> is found frequently in temperate regions, whereas, </a:t>
            </a:r>
            <a:r>
              <a:rPr lang="en-US" sz="2000" b="1" i="1" dirty="0" smtClean="0"/>
              <a:t>N. </a:t>
            </a:r>
            <a:r>
              <a:rPr lang="en-US" sz="2000" b="1" i="1" dirty="0" err="1" smtClean="0"/>
              <a:t>brasiliensis</a:t>
            </a:r>
            <a:r>
              <a:rPr lang="en-US" sz="2000" b="1" i="1" dirty="0" smtClean="0"/>
              <a:t> </a:t>
            </a:r>
            <a:r>
              <a:rPr lang="en-US" sz="2000" b="1" dirty="0" smtClean="0"/>
              <a:t>is more common in tropical &amp; subtropical areas.</a:t>
            </a:r>
            <a:endParaRPr lang="ar-IQ" sz="2000" b="1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8144" y="273050"/>
            <a:ext cx="3024336" cy="2147838"/>
          </a:xfrm>
        </p:spPr>
        <p:txBody>
          <a:bodyPr anchor="ctr">
            <a:normAutofit/>
          </a:bodyPr>
          <a:lstStyle/>
          <a:p>
            <a:pPr algn="ctr" rtl="0"/>
            <a:r>
              <a:rPr lang="en-US" dirty="0" smtClean="0"/>
              <a:t> </a:t>
            </a:r>
            <a:r>
              <a:rPr lang="en-US" sz="3200" dirty="0" smtClean="0"/>
              <a:t>Disease, Epidemiology, &amp; pathogenesis</a:t>
            </a:r>
            <a:endParaRPr lang="ar-IQ" sz="3200" dirty="0"/>
          </a:p>
        </p:txBody>
      </p:sp>
      <p:pic>
        <p:nvPicPr>
          <p:cNvPr id="5" name="Content Placeholder 4" descr="nocardi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796137" y="2492896"/>
            <a:ext cx="3168352" cy="3672407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60648"/>
            <a:ext cx="5050904" cy="6120680"/>
          </a:xfrm>
        </p:spPr>
        <p:txBody>
          <a:bodyPr/>
          <a:lstStyle/>
          <a:p>
            <a:pPr algn="just" rtl="0"/>
            <a:r>
              <a:rPr lang="en-US" dirty="0" smtClean="0"/>
              <a:t>	</a:t>
            </a:r>
            <a:r>
              <a:rPr lang="en-US" sz="2000" b="1" i="1" dirty="0" err="1" smtClean="0"/>
              <a:t>N.asteroides</a:t>
            </a:r>
            <a:r>
              <a:rPr lang="en-US" sz="2000" b="1" i="1" dirty="0" smtClean="0"/>
              <a:t> </a:t>
            </a:r>
            <a:r>
              <a:rPr lang="en-US" sz="2000" b="1" dirty="0" smtClean="0"/>
              <a:t>is the most frequently reported pathogen of human &amp; other animals, followed by </a:t>
            </a:r>
            <a:r>
              <a:rPr lang="en-US" sz="2000" b="1" i="1" dirty="0" smtClean="0"/>
              <a:t>N.brasiliensis</a:t>
            </a:r>
            <a:r>
              <a:rPr lang="en-US" sz="2000" b="1" dirty="0" smtClean="0"/>
              <a:t>.</a:t>
            </a:r>
          </a:p>
          <a:p>
            <a:pPr algn="just" rtl="0"/>
            <a:r>
              <a:rPr lang="en-US" sz="2000" b="1" i="1" dirty="0" smtClean="0"/>
              <a:t>N. </a:t>
            </a:r>
            <a:r>
              <a:rPr lang="en-US" sz="2000" b="1" i="1" dirty="0" err="1" smtClean="0"/>
              <a:t>bresiliensis</a:t>
            </a:r>
            <a:r>
              <a:rPr lang="en-US" sz="2000" b="1" i="1" dirty="0" smtClean="0"/>
              <a:t> </a:t>
            </a:r>
            <a:r>
              <a:rPr lang="en-US" sz="2000" b="1" dirty="0" smtClean="0"/>
              <a:t>has been isolated from horses with pneumonia &amp; </a:t>
            </a:r>
            <a:r>
              <a:rPr lang="en-US" sz="2000" b="1" dirty="0" err="1" smtClean="0"/>
              <a:t>pleuritis</a:t>
            </a:r>
            <a:r>
              <a:rPr lang="en-US" sz="2000" b="1" dirty="0" smtClean="0"/>
              <a:t>. </a:t>
            </a:r>
          </a:p>
          <a:p>
            <a:pPr algn="just" rtl="0"/>
            <a:r>
              <a:rPr lang="en-US" sz="2000" b="1" dirty="0"/>
              <a:t>	</a:t>
            </a:r>
            <a:r>
              <a:rPr lang="en-US" sz="2000" b="1" dirty="0" smtClean="0"/>
              <a:t>Clinical signs of </a:t>
            </a:r>
            <a:r>
              <a:rPr lang="en-US" sz="2000" b="1" i="1" dirty="0" err="1" smtClean="0"/>
              <a:t>N.asteroides</a:t>
            </a:r>
            <a:r>
              <a:rPr lang="en-US" sz="2000" b="1" dirty="0" smtClean="0"/>
              <a:t> infection  begin with the appearance of an </a:t>
            </a:r>
            <a:r>
              <a:rPr lang="en-US" sz="2000" b="1" dirty="0" err="1" smtClean="0"/>
              <a:t>indurated</a:t>
            </a:r>
            <a:r>
              <a:rPr lang="en-US" sz="2000" b="1" dirty="0" smtClean="0"/>
              <a:t> nodule or </a:t>
            </a:r>
            <a:r>
              <a:rPr lang="en-US" sz="2000" b="1" dirty="0" err="1" smtClean="0"/>
              <a:t>pastule</a:t>
            </a:r>
            <a:r>
              <a:rPr lang="en-US" sz="2000" b="1" dirty="0" smtClean="0"/>
              <a:t>, which ruptures &amp; suppurate. Discrete lesions are often joined by sinuses &amp; chronic progressive disease follows in untreated cases. The organism isolated from acute or chronic mastitis in cows with </a:t>
            </a:r>
            <a:r>
              <a:rPr lang="en-US" sz="2000" b="1" dirty="0" err="1" smtClean="0"/>
              <a:t>granulomatous</a:t>
            </a:r>
            <a:r>
              <a:rPr lang="en-US" sz="2000" b="1" dirty="0" smtClean="0"/>
              <a:t> lesions. &amp; draining fistula.  In horses skin infection &amp; lymph node </a:t>
            </a:r>
            <a:r>
              <a:rPr lang="en-US" sz="2000" b="1" dirty="0" err="1" smtClean="0"/>
              <a:t>abscessation</a:t>
            </a:r>
            <a:r>
              <a:rPr lang="en-US" sz="2000" b="1" dirty="0" smtClean="0"/>
              <a:t> are common presentations which occasional respiratory or disseminated disease in </a:t>
            </a:r>
            <a:r>
              <a:rPr lang="en-US" sz="2000" b="1" dirty="0" err="1" smtClean="0"/>
              <a:t>immunosuppressed</a:t>
            </a:r>
            <a:r>
              <a:rPr lang="en-US" sz="2000" b="1" dirty="0" smtClean="0"/>
              <a:t> animal. </a:t>
            </a:r>
            <a:r>
              <a:rPr lang="en-US" sz="2000" b="1" dirty="0" err="1" smtClean="0"/>
              <a:t>Nocardial</a:t>
            </a:r>
            <a:r>
              <a:rPr lang="en-US" sz="2000" b="1" dirty="0" smtClean="0"/>
              <a:t> abortion occurs in horses &amp; pigs.</a:t>
            </a:r>
            <a:endParaRPr lang="ar-IQ" sz="20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8144" y="273050"/>
            <a:ext cx="2952328" cy="1715790"/>
          </a:xfrm>
        </p:spPr>
        <p:txBody>
          <a:bodyPr anchor="ctr">
            <a:noAutofit/>
          </a:bodyPr>
          <a:lstStyle/>
          <a:p>
            <a:pPr algn="ctr" rtl="0"/>
            <a:r>
              <a:rPr lang="en-US" sz="3200" dirty="0" smtClean="0"/>
              <a:t>Disease, Epidemiology, &amp; pathogenesis</a:t>
            </a:r>
            <a:endParaRPr lang="ar-IQ" sz="3200" dirty="0"/>
          </a:p>
        </p:txBody>
      </p:sp>
      <p:pic>
        <p:nvPicPr>
          <p:cNvPr id="5" name="Content Placeholder 4" descr="wheelerfig2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940153" y="2492896"/>
            <a:ext cx="2952328" cy="4176464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512" y="188640"/>
            <a:ext cx="5472608" cy="6480720"/>
          </a:xfrm>
        </p:spPr>
        <p:txBody>
          <a:bodyPr>
            <a:normAutofit lnSpcReduction="10000"/>
          </a:bodyPr>
          <a:lstStyle/>
          <a:p>
            <a:pPr algn="just" rtl="0"/>
            <a:r>
              <a:rPr lang="en-US" sz="2000" dirty="0" smtClean="0"/>
              <a:t>	</a:t>
            </a:r>
            <a:r>
              <a:rPr lang="en-US" sz="2000" b="1" dirty="0" smtClean="0"/>
              <a:t>In humans, </a:t>
            </a:r>
            <a:r>
              <a:rPr lang="en-US" sz="2000" b="1" dirty="0" err="1" smtClean="0"/>
              <a:t>Nocardiosis</a:t>
            </a:r>
            <a:r>
              <a:rPr lang="en-US" sz="2000" b="1" dirty="0" smtClean="0"/>
              <a:t> takes subcutaneous &amp; pulmonary forms; Some human strains are </a:t>
            </a:r>
            <a:r>
              <a:rPr lang="en-US" sz="2000" b="1" dirty="0" err="1" smtClean="0"/>
              <a:t>neurotropic</a:t>
            </a:r>
            <a:r>
              <a:rPr lang="en-US" sz="2000" b="1" dirty="0" smtClean="0"/>
              <a:t> &amp; systemic disease often involve the CNS. The incidence of pulmonary </a:t>
            </a:r>
            <a:r>
              <a:rPr lang="en-US" sz="2000" b="1" dirty="0" err="1" smtClean="0"/>
              <a:t>nocardiosis</a:t>
            </a:r>
            <a:r>
              <a:rPr lang="en-US" sz="2000" b="1" dirty="0" smtClean="0"/>
              <a:t> may be increasing because of decreased average </a:t>
            </a:r>
            <a:r>
              <a:rPr lang="en-US" sz="2000" b="1" dirty="0" err="1" smtClean="0"/>
              <a:t>immunocompetence</a:t>
            </a:r>
            <a:r>
              <a:rPr lang="en-US" sz="2000" b="1" dirty="0" smtClean="0"/>
              <a:t> in the population in general. &amp; to a higher degree of clinical recognition. </a:t>
            </a:r>
            <a:r>
              <a:rPr lang="en-US" sz="2000" b="1" dirty="0" err="1" smtClean="0"/>
              <a:t>Nocardiosis</a:t>
            </a:r>
            <a:r>
              <a:rPr lang="en-US" sz="2000" b="1" dirty="0" smtClean="0"/>
              <a:t> is often associated with chronic obstructive  pulmonary disease and acquired </a:t>
            </a:r>
            <a:r>
              <a:rPr lang="en-US" sz="2000" b="1" dirty="0" err="1" smtClean="0"/>
              <a:t>immunodefficiency</a:t>
            </a:r>
            <a:r>
              <a:rPr lang="en-US" sz="2000" b="1" dirty="0" smtClean="0"/>
              <a:t> syndrome (AIDS). Corneal infection sometimes follow trauma &amp; may be associated with contact lens wear &amp; laser assisted in situ </a:t>
            </a:r>
            <a:r>
              <a:rPr lang="en-US" sz="2000" b="1" dirty="0" err="1" smtClean="0"/>
              <a:t>keratomileusis</a:t>
            </a:r>
            <a:r>
              <a:rPr lang="en-US" sz="2000" b="1" dirty="0" smtClean="0"/>
              <a:t>. </a:t>
            </a:r>
            <a:r>
              <a:rPr lang="en-US" sz="2000" b="1" dirty="0" err="1" smtClean="0"/>
              <a:t>Nocardiosis</a:t>
            </a:r>
            <a:r>
              <a:rPr lang="en-US" sz="2000" b="1" dirty="0" smtClean="0"/>
              <a:t> is not communicable. </a:t>
            </a:r>
          </a:p>
          <a:p>
            <a:pPr algn="just" rtl="0"/>
            <a:r>
              <a:rPr lang="en-US" sz="2000" b="1" dirty="0" smtClean="0"/>
              <a:t>Cell wall </a:t>
            </a:r>
            <a:r>
              <a:rPr lang="en-US" sz="2000" b="1" dirty="0" err="1" smtClean="0"/>
              <a:t>mycolic</a:t>
            </a:r>
            <a:r>
              <a:rPr lang="en-US" sz="2000" b="1" dirty="0" smtClean="0"/>
              <a:t> acid, including </a:t>
            </a:r>
            <a:r>
              <a:rPr lang="en-US" sz="2000" b="1" dirty="0" err="1" smtClean="0"/>
              <a:t>trehalose-dimycolate</a:t>
            </a:r>
            <a:r>
              <a:rPr lang="en-US" sz="2000" b="1" dirty="0" smtClean="0"/>
              <a:t>, contribute to virulence, perhaps by inhibition of </a:t>
            </a:r>
            <a:r>
              <a:rPr lang="en-US" sz="2000" b="1" dirty="0" err="1" smtClean="0"/>
              <a:t>phagosome-lysosome</a:t>
            </a:r>
            <a:r>
              <a:rPr lang="en-US" sz="2000" b="1" dirty="0" smtClean="0"/>
              <a:t> fusion in macrophages. Filamentous forms are more </a:t>
            </a:r>
            <a:r>
              <a:rPr lang="en-US" sz="2000" b="1" dirty="0" err="1" smtClean="0"/>
              <a:t>viluent</a:t>
            </a:r>
            <a:r>
              <a:rPr lang="en-US" sz="2000" b="1" dirty="0" smtClean="0"/>
              <a:t> than </a:t>
            </a:r>
            <a:r>
              <a:rPr lang="en-US" sz="2000" b="1" dirty="0" err="1" smtClean="0"/>
              <a:t>coccoid</a:t>
            </a:r>
            <a:r>
              <a:rPr lang="en-US" sz="2000" b="1" dirty="0" smtClean="0"/>
              <a:t> forms, perhaps relating to invasiveness. Membrane bound </a:t>
            </a:r>
            <a:r>
              <a:rPr lang="en-US" sz="2000" b="1" dirty="0" err="1" smtClean="0"/>
              <a:t>catalase</a:t>
            </a:r>
            <a:r>
              <a:rPr lang="en-US" sz="2000" b="1" dirty="0" smtClean="0"/>
              <a:t> &amp; superoxide </a:t>
            </a:r>
            <a:r>
              <a:rPr lang="en-US" sz="2000" b="1" dirty="0" err="1" smtClean="0"/>
              <a:t>dimutase</a:t>
            </a:r>
            <a:r>
              <a:rPr lang="en-US" sz="2000" b="1" dirty="0" smtClean="0"/>
              <a:t> are probably involved in resistance of </a:t>
            </a:r>
            <a:r>
              <a:rPr lang="en-US" sz="2000" b="1" dirty="0" err="1" smtClean="0"/>
              <a:t>nocradia</a:t>
            </a:r>
            <a:r>
              <a:rPr lang="en-US" sz="2000" b="1" dirty="0" smtClean="0"/>
              <a:t> to killing by </a:t>
            </a:r>
            <a:r>
              <a:rPr lang="en-US" sz="2000" b="1" dirty="0" err="1" smtClean="0"/>
              <a:t>neutrophils</a:t>
            </a:r>
            <a:r>
              <a:rPr lang="en-US" sz="2000" b="1" dirty="0" smtClean="0"/>
              <a:t>.  </a:t>
            </a:r>
            <a:endParaRPr lang="ar-IQ" sz="20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6136" y="273050"/>
            <a:ext cx="3096344" cy="1162050"/>
          </a:xfrm>
        </p:spPr>
        <p:txBody>
          <a:bodyPr anchor="ctr">
            <a:normAutofit/>
          </a:bodyPr>
          <a:lstStyle/>
          <a:p>
            <a:pPr algn="ctr" rtl="0"/>
            <a:r>
              <a:rPr lang="en-US" sz="3200" dirty="0" smtClean="0"/>
              <a:t>Diagnosis</a:t>
            </a:r>
            <a:endParaRPr lang="ar-IQ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520" y="188640"/>
            <a:ext cx="5328592" cy="6480720"/>
          </a:xfrm>
        </p:spPr>
        <p:txBody>
          <a:bodyPr>
            <a:normAutofit fontScale="92500"/>
          </a:bodyPr>
          <a:lstStyle/>
          <a:p>
            <a:pPr algn="just" rtl="0"/>
            <a:r>
              <a:rPr lang="en-US" sz="2000" dirty="0" smtClean="0"/>
              <a:t>	</a:t>
            </a:r>
            <a:r>
              <a:rPr lang="en-US" sz="2000" b="1" dirty="0" smtClean="0"/>
              <a:t>Members of the genus </a:t>
            </a:r>
            <a:r>
              <a:rPr lang="en-US" sz="2000" b="1" dirty="0" err="1" smtClean="0"/>
              <a:t>Nocardia</a:t>
            </a:r>
            <a:r>
              <a:rPr lang="en-US" sz="2000" b="1" dirty="0" smtClean="0"/>
              <a:t> were originally classified as fungi, based on presence of cell wall </a:t>
            </a:r>
            <a:r>
              <a:rPr lang="en-US" sz="2000" b="1" dirty="0" err="1" smtClean="0"/>
              <a:t>muramic</a:t>
            </a:r>
            <a:r>
              <a:rPr lang="en-US" sz="2000" b="1" dirty="0" smtClean="0"/>
              <a:t> acid, lack of membrane bound nucleus &amp; mitochondria, &amp; sensitivity to </a:t>
            </a:r>
            <a:r>
              <a:rPr lang="en-US" sz="2000" b="1" dirty="0" err="1" smtClean="0"/>
              <a:t>antibacterials</a:t>
            </a:r>
            <a:r>
              <a:rPr lang="en-US" b="1" dirty="0" smtClean="0"/>
              <a:t>.</a:t>
            </a:r>
          </a:p>
          <a:p>
            <a:pPr algn="just" rtl="0"/>
            <a:r>
              <a:rPr lang="en-US" b="1" dirty="0"/>
              <a:t>	</a:t>
            </a:r>
            <a:r>
              <a:rPr lang="en-US" sz="2000" b="1" dirty="0" smtClean="0"/>
              <a:t>The presence of G+ acid-fast, branching filaments in smear suggestive of </a:t>
            </a:r>
            <a:r>
              <a:rPr lang="en-US" sz="2000" b="1" dirty="0" err="1" smtClean="0"/>
              <a:t>nocardial</a:t>
            </a:r>
            <a:r>
              <a:rPr lang="en-US" sz="2000" b="1" dirty="0" smtClean="0"/>
              <a:t> infection.  Specimens should be cultivated on  blood or </a:t>
            </a:r>
            <a:r>
              <a:rPr lang="en-US" sz="2000" b="1" dirty="0" err="1" smtClean="0"/>
              <a:t>Sabouraud</a:t>
            </a:r>
            <a:r>
              <a:rPr lang="en-US" sz="2000" b="1" dirty="0" smtClean="0"/>
              <a:t>’ agar &amp; incubated at 25C &amp; 37 C for 4-5 days. Culture have wet dirt odor. </a:t>
            </a:r>
          </a:p>
          <a:p>
            <a:pPr algn="just" rtl="0"/>
            <a:r>
              <a:rPr lang="en-US" sz="2000" b="1" dirty="0"/>
              <a:t>	</a:t>
            </a:r>
            <a:r>
              <a:rPr lang="en-US" sz="2000" b="1" dirty="0" smtClean="0"/>
              <a:t>Surface </a:t>
            </a:r>
            <a:r>
              <a:rPr lang="en-US" sz="2000" b="1" dirty="0" err="1" smtClean="0"/>
              <a:t>hyphae</a:t>
            </a:r>
            <a:r>
              <a:rPr lang="en-US" sz="2000" b="1" dirty="0" smtClean="0"/>
              <a:t> are fine filaments branched at right angle. The presence of aerial </a:t>
            </a:r>
            <a:r>
              <a:rPr lang="en-US" sz="2000" b="1" dirty="0" err="1" smtClean="0"/>
              <a:t>hyphae</a:t>
            </a:r>
            <a:r>
              <a:rPr lang="en-US" sz="2000" b="1" dirty="0" smtClean="0"/>
              <a:t> differentiate the genus </a:t>
            </a:r>
            <a:r>
              <a:rPr lang="en-US" sz="2000" b="1" dirty="0" err="1" smtClean="0"/>
              <a:t>nocardia</a:t>
            </a:r>
            <a:r>
              <a:rPr lang="en-US" sz="2000" b="1" dirty="0" smtClean="0"/>
              <a:t> from related genera.  Colonies of </a:t>
            </a:r>
            <a:r>
              <a:rPr lang="en-US" sz="2000" b="1" dirty="0" err="1" smtClean="0"/>
              <a:t>Nocardia</a:t>
            </a:r>
            <a:r>
              <a:rPr lang="en-US" sz="2000" b="1" dirty="0" smtClean="0"/>
              <a:t> on blood or chocolate agar are small after 48 hrs incubation. Isolates may be hemolytic on sheep or bovine blood agar, but most strains of </a:t>
            </a:r>
            <a:r>
              <a:rPr lang="en-US" sz="2000" b="1" dirty="0" err="1" smtClean="0"/>
              <a:t>nocardia</a:t>
            </a:r>
            <a:r>
              <a:rPr lang="en-US" sz="2000" b="1" dirty="0" smtClean="0"/>
              <a:t> are non-hemolytic. Colonies of </a:t>
            </a:r>
            <a:r>
              <a:rPr lang="en-US" sz="2000" b="1" i="1" dirty="0" err="1" smtClean="0"/>
              <a:t>N.asteroides</a:t>
            </a:r>
            <a:r>
              <a:rPr lang="en-US" sz="2000" b="1" dirty="0" smtClean="0"/>
              <a:t> may be orange tan with white to pinkish aerial mycelium.</a:t>
            </a:r>
          </a:p>
          <a:p>
            <a:pPr algn="just" rtl="0"/>
            <a:r>
              <a:rPr lang="en-US" sz="2000" b="1" dirty="0"/>
              <a:t>	</a:t>
            </a:r>
            <a:r>
              <a:rPr lang="en-US" sz="2000" b="1" dirty="0" smtClean="0"/>
              <a:t>Detection of Abs in patients with systemic disease can be done by IF microscope Or ELISA. </a:t>
            </a:r>
            <a:endParaRPr lang="ar-IQ" sz="2000" b="1" dirty="0"/>
          </a:p>
        </p:txBody>
      </p:sp>
      <p:pic>
        <p:nvPicPr>
          <p:cNvPr id="7" name="Content Placeholder 6" descr="Nocardia%20asteroides%20fig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795963" y="2060848"/>
            <a:ext cx="3168525" cy="403244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3200" b="1" dirty="0" err="1" smtClean="0"/>
              <a:t>N.asteroides</a:t>
            </a:r>
            <a:r>
              <a:rPr lang="en-US" sz="3200" b="1" dirty="0" smtClean="0"/>
              <a:t> colonies on blood agar</a:t>
            </a:r>
            <a:endParaRPr lang="ar-IQ" sz="3200" b="1" dirty="0"/>
          </a:p>
        </p:txBody>
      </p:sp>
      <p:pic>
        <p:nvPicPr>
          <p:cNvPr id="7" name="Content Placeholder 6" descr="Nocardia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3" y="1600200"/>
            <a:ext cx="8208912" cy="4925144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20</Words>
  <Application>Microsoft Office PowerPoint</Application>
  <PresentationFormat>On-screen Show (4:3)</PresentationFormat>
  <Paragraphs>17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Nocardia</vt:lpstr>
      <vt:lpstr> Disease, Epidemiology, &amp; pathogenesis</vt:lpstr>
      <vt:lpstr>Disease, Epidemiology, &amp; pathogenesis</vt:lpstr>
      <vt:lpstr>Diagnosis</vt:lpstr>
      <vt:lpstr>N.asteroides colonies on blood agar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dr1</dc:creator>
  <cp:lastModifiedBy>As</cp:lastModifiedBy>
  <cp:revision>19</cp:revision>
  <dcterms:created xsi:type="dcterms:W3CDTF">2011-01-03T13:23:32Z</dcterms:created>
  <dcterms:modified xsi:type="dcterms:W3CDTF">2014-01-19T21:34:42Z</dcterms:modified>
</cp:coreProperties>
</file>